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84F1F-55BB-B54B-889A-B2BDEA2AE5FE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B5663-06E9-7A4F-8FB2-62CAD5A4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B5663-06E9-7A4F-8FB2-62CAD5A46D5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B6CAB-C1A2-9540-B16C-CEE99BCBDF6D}" type="datetimeFigureOut">
              <a:rPr lang="en-US" smtClean="0"/>
              <a:pPr/>
              <a:t>2/14/12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A6BC-636B-5549-8A5C-8556257B5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Future of the Cookbook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Tools of Change</a:t>
            </a:r>
          </a:p>
          <a:p>
            <a:r>
              <a:rPr lang="en-US" dirty="0" smtClean="0"/>
              <a:t>Tuesday, February 14, 2012</a:t>
            </a:r>
          </a:p>
          <a:p>
            <a:r>
              <a:rPr lang="en-US" dirty="0" smtClean="0"/>
              <a:t>#</a:t>
            </a:r>
            <a:r>
              <a:rPr lang="en-US" dirty="0" err="1" smtClean="0"/>
              <a:t>TOCfuturecook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sz="4000" dirty="0" smtClean="0"/>
              <a:t>Thank you!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Panelists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Adam Salomone - Associate Publisher, The Harvard Common Press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hcpdishes</a:t>
            </a:r>
            <a:endParaRPr lang="en-US" dirty="0" smtClean="0"/>
          </a:p>
          <a:p>
            <a:r>
              <a:rPr lang="en-US" dirty="0" smtClean="0"/>
              <a:t>Jesse McDougall – Co-Founder, Catalyst </a:t>
            </a:r>
            <a:r>
              <a:rPr lang="en-US" dirty="0" err="1" smtClean="0"/>
              <a:t>Webworks</a:t>
            </a:r>
            <a:endParaRPr lang="en-US" dirty="0" smtClean="0"/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jsmcdougall</a:t>
            </a:r>
            <a:endParaRPr lang="en-US" dirty="0" smtClean="0"/>
          </a:p>
          <a:p>
            <a:r>
              <a:rPr lang="en-US" dirty="0" smtClean="0"/>
              <a:t>Ronny Golan – Founder, </a:t>
            </a:r>
            <a:r>
              <a:rPr lang="en-US" dirty="0" err="1" smtClean="0"/>
              <a:t>BookPulse</a:t>
            </a:r>
            <a:endParaRPr lang="en-US" dirty="0" smtClean="0"/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bookpulse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the “future of the cookbook?”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Tremendous growth in consumer interest regarding an understanding of food, cooking technique and food ways, etc.</a:t>
            </a:r>
          </a:p>
          <a:p>
            <a:r>
              <a:rPr lang="en-US" dirty="0"/>
              <a:t>C</a:t>
            </a:r>
            <a:r>
              <a:rPr lang="en-US" dirty="0" smtClean="0"/>
              <a:t>oncurrent growth in the breadth and depth of content available online </a:t>
            </a:r>
          </a:p>
          <a:p>
            <a:pPr lvl="2"/>
            <a:r>
              <a:rPr lang="en-US" dirty="0" smtClean="0"/>
              <a:t>Food blogs, websites and technology plays</a:t>
            </a:r>
          </a:p>
          <a:p>
            <a:r>
              <a:rPr lang="en-US" dirty="0" smtClean="0"/>
              <a:t>Publishers need to rethink the ways in which they deliver content</a:t>
            </a:r>
          </a:p>
          <a:p>
            <a:pPr lvl="2"/>
            <a:r>
              <a:rPr lang="en-US" dirty="0" smtClean="0"/>
              <a:t>Current </a:t>
            </a:r>
            <a:r>
              <a:rPr lang="en-US" dirty="0" err="1" smtClean="0"/>
              <a:t>e</a:t>
            </a:r>
            <a:r>
              <a:rPr lang="en-US" dirty="0" smtClean="0"/>
              <a:t>-distribution methods are either too expensive (apps) or ill-suited for use in the kitchen (</a:t>
            </a:r>
            <a:r>
              <a:rPr lang="en-US" dirty="0" err="1" smtClean="0"/>
              <a:t>ebooks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The proliferation of digital options means consumers are willing to pay less and less for content (i.e. free recipe websites)</a:t>
            </a:r>
          </a:p>
          <a:p>
            <a:pPr lvl="2"/>
            <a:r>
              <a:rPr lang="en-US" dirty="0" smtClean="0"/>
              <a:t>Publishers cannot keep up with content generation in the digital world</a:t>
            </a:r>
          </a:p>
          <a:p>
            <a:pPr lvl="2"/>
            <a:endParaRPr lang="en-US" dirty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Avenues of Exploration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What are the ways in which publishers can rethink content generation to make publishing cycles faster and more responsive to trends?</a:t>
            </a:r>
          </a:p>
          <a:p>
            <a:r>
              <a:rPr lang="en-US" dirty="0" smtClean="0"/>
              <a:t>Monetization </a:t>
            </a:r>
          </a:p>
          <a:p>
            <a:pPr lvl="1"/>
            <a:r>
              <a:rPr lang="en-US" dirty="0" smtClean="0"/>
              <a:t>How are cookbooks suited to new monetization opportunities both </a:t>
            </a:r>
            <a:r>
              <a:rPr lang="en-US" smtClean="0"/>
              <a:t>inside and outside </a:t>
            </a:r>
            <a:r>
              <a:rPr lang="en-US" dirty="0" smtClean="0"/>
              <a:t>of the book?</a:t>
            </a:r>
          </a:p>
          <a:p>
            <a:r>
              <a:rPr lang="en-US" dirty="0" smtClean="0"/>
              <a:t>Social engagement</a:t>
            </a:r>
          </a:p>
          <a:p>
            <a:pPr lvl="1"/>
            <a:r>
              <a:rPr lang="en-US" dirty="0" smtClean="0"/>
              <a:t>Consumers are more interested in talking about food and cooking online</a:t>
            </a:r>
          </a:p>
          <a:p>
            <a:pPr lvl="1"/>
            <a:r>
              <a:rPr lang="en-US" dirty="0" smtClean="0"/>
              <a:t>Connection to brands, personalities and authors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Generation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Curated</a:t>
            </a:r>
            <a:r>
              <a:rPr lang="en-US" dirty="0" smtClean="0"/>
              <a:t> content generation </a:t>
            </a:r>
            <a:r>
              <a:rPr lang="en-US" dirty="0" err="1" smtClean="0"/>
              <a:t>vs</a:t>
            </a:r>
            <a:r>
              <a:rPr lang="en-US" dirty="0" smtClean="0"/>
              <a:t> user content generation</a:t>
            </a:r>
          </a:p>
          <a:p>
            <a:pPr lvl="1"/>
            <a:r>
              <a:rPr lang="en-US" dirty="0" smtClean="0"/>
              <a:t>Hybrid model – Food52</a:t>
            </a:r>
          </a:p>
          <a:p>
            <a:pPr lvl="1"/>
            <a:r>
              <a:rPr lang="en-US" dirty="0" err="1" smtClean="0"/>
              <a:t>AllRecipes.com</a:t>
            </a:r>
            <a:r>
              <a:rPr lang="en-US" dirty="0" smtClean="0"/>
              <a:t>, Meredith acquisition</a:t>
            </a:r>
          </a:p>
          <a:p>
            <a:r>
              <a:rPr lang="en-US" dirty="0" smtClean="0"/>
              <a:t>Trend cycles, how can publishers take advantage of new trends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Food bloggers</a:t>
            </a:r>
          </a:p>
          <a:p>
            <a:pPr lvl="1"/>
            <a:r>
              <a:rPr lang="en-US" dirty="0" smtClean="0"/>
              <a:t>UGC</a:t>
            </a:r>
          </a:p>
          <a:p>
            <a:r>
              <a:rPr lang="en-US" dirty="0" smtClean="0"/>
              <a:t>How </a:t>
            </a:r>
            <a:r>
              <a:rPr lang="en-US" dirty="0"/>
              <a:t>can publishers blend the print and the online world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Enhanced </a:t>
            </a:r>
            <a:r>
              <a:rPr lang="en-US" dirty="0"/>
              <a:t>content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Cross</a:t>
            </a:r>
            <a:r>
              <a:rPr lang="en-US" dirty="0"/>
              <a:t>-media </a:t>
            </a:r>
            <a:r>
              <a:rPr lang="en-US" dirty="0" smtClean="0"/>
              <a:t>usages</a:t>
            </a:r>
          </a:p>
          <a:p>
            <a:pPr lvl="1"/>
            <a:r>
              <a:rPr lang="en-US" dirty="0" smtClean="0"/>
              <a:t>Repurposed content initiatives</a:t>
            </a:r>
          </a:p>
          <a:p>
            <a:r>
              <a:rPr lang="en-US" dirty="0"/>
              <a:t>How is the author’s role changing with content </a:t>
            </a:r>
            <a:r>
              <a:rPr lang="en-US" dirty="0" smtClean="0"/>
              <a:t>creation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8254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Monetization inside the book</a:t>
            </a:r>
          </a:p>
          <a:p>
            <a:pPr lvl="1"/>
            <a:r>
              <a:rPr lang="en-US" dirty="0" smtClean="0"/>
              <a:t>Ad-based revenue models</a:t>
            </a:r>
          </a:p>
          <a:p>
            <a:pPr lvl="1"/>
            <a:r>
              <a:rPr lang="en-US" dirty="0" smtClean="0"/>
              <a:t>Co-branded cookbooks (i.e. the new “custom pub”)</a:t>
            </a:r>
          </a:p>
          <a:p>
            <a:pPr lvl="1"/>
            <a:r>
              <a:rPr lang="en-US" dirty="0" smtClean="0"/>
              <a:t>Affiliate supported “stores” inside the book</a:t>
            </a:r>
          </a:p>
          <a:p>
            <a:pPr lvl="2"/>
            <a:r>
              <a:rPr lang="en-US" dirty="0" smtClean="0"/>
              <a:t>Can the book become the equivalent of a cooking store between two covers?</a:t>
            </a:r>
          </a:p>
          <a:p>
            <a:r>
              <a:rPr lang="en-US" dirty="0" smtClean="0"/>
              <a:t>Monetization outside of the book</a:t>
            </a:r>
          </a:p>
          <a:p>
            <a:pPr lvl="1"/>
            <a:r>
              <a:rPr lang="en-US" dirty="0" smtClean="0"/>
              <a:t>Individual recipes</a:t>
            </a:r>
          </a:p>
          <a:p>
            <a:pPr lvl="1"/>
            <a:r>
              <a:rPr lang="en-US" dirty="0" smtClean="0"/>
              <a:t>Recipe bundles</a:t>
            </a:r>
          </a:p>
          <a:p>
            <a:pPr lvl="2"/>
            <a:r>
              <a:rPr lang="en-US" dirty="0" smtClean="0"/>
              <a:t>In-print </a:t>
            </a:r>
            <a:r>
              <a:rPr lang="en-US" dirty="0" err="1" smtClean="0"/>
              <a:t>vs</a:t>
            </a:r>
            <a:r>
              <a:rPr lang="en-US" dirty="0" smtClean="0"/>
              <a:t> electronic</a:t>
            </a:r>
          </a:p>
          <a:p>
            <a:pPr lvl="1"/>
            <a:r>
              <a:rPr lang="en-US" dirty="0" smtClean="0"/>
              <a:t>Web/Subscription-based opportunities</a:t>
            </a:r>
          </a:p>
          <a:p>
            <a:pPr lvl="2"/>
            <a:r>
              <a:rPr lang="en-US" dirty="0" err="1" smtClean="0"/>
              <a:t>Curating</a:t>
            </a:r>
            <a:r>
              <a:rPr lang="en-US" dirty="0" smtClean="0"/>
              <a:t> cooking verticals, seeded with recipe content. </a:t>
            </a:r>
          </a:p>
          <a:p>
            <a:r>
              <a:rPr lang="en-US" dirty="0" smtClean="0"/>
              <a:t>What </a:t>
            </a:r>
            <a:r>
              <a:rPr lang="en-US" dirty="0"/>
              <a:t>aspects of a recipe do you</a:t>
            </a:r>
            <a:r>
              <a:rPr lang="en-US" dirty="0" smtClean="0"/>
              <a:t> think consumers </a:t>
            </a:r>
            <a:r>
              <a:rPr lang="en-US" dirty="0"/>
              <a:t>are most willing to pay up for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Content, voice, narrative</a:t>
            </a:r>
          </a:p>
          <a:p>
            <a:pPr lvl="1"/>
            <a:r>
              <a:rPr lang="en-US" dirty="0" smtClean="0"/>
              <a:t>Functionality</a:t>
            </a:r>
          </a:p>
          <a:p>
            <a:r>
              <a:rPr lang="en-US" dirty="0" smtClean="0"/>
              <a:t>Do </a:t>
            </a:r>
            <a:r>
              <a:rPr lang="en-US" dirty="0"/>
              <a:t>you think there’s a meaningful difference between </a:t>
            </a:r>
            <a:r>
              <a:rPr lang="en-US" dirty="0" err="1"/>
              <a:t>curated</a:t>
            </a:r>
            <a:r>
              <a:rPr lang="en-US" dirty="0"/>
              <a:t> content and non-</a:t>
            </a:r>
            <a:r>
              <a:rPr lang="en-US" dirty="0" err="1"/>
              <a:t>curated</a:t>
            </a:r>
            <a:r>
              <a:rPr lang="en-US" dirty="0"/>
              <a:t> when charging for individual recipes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Do free online recipes complicate the process of recipe monetization?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Examples of social engagement</a:t>
            </a:r>
          </a:p>
          <a:p>
            <a:pPr lvl="1"/>
            <a:r>
              <a:rPr lang="en-US" dirty="0" smtClean="0"/>
              <a:t>Book-centric opportunities</a:t>
            </a:r>
          </a:p>
          <a:p>
            <a:pPr lvl="2"/>
            <a:r>
              <a:rPr lang="en-US" dirty="0" smtClean="0"/>
              <a:t>Commenting, annotation, in-book cooking demos</a:t>
            </a:r>
          </a:p>
          <a:p>
            <a:pPr lvl="1"/>
            <a:r>
              <a:rPr lang="en-US" dirty="0" smtClean="0"/>
              <a:t>Food platforms outside of the book</a:t>
            </a:r>
          </a:p>
          <a:p>
            <a:pPr lvl="2"/>
            <a:r>
              <a:rPr lang="en-US" dirty="0" smtClean="0"/>
              <a:t>Specific platforms for engagement</a:t>
            </a:r>
          </a:p>
          <a:p>
            <a:pPr lvl="2"/>
            <a:r>
              <a:rPr lang="en-US" dirty="0" smtClean="0"/>
              <a:t>Community-building, acquisitions, content </a:t>
            </a:r>
            <a:r>
              <a:rPr lang="en-US" dirty="0" err="1" smtClean="0"/>
              <a:t>shareability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Author involvement in outreach</a:t>
            </a:r>
          </a:p>
          <a:p>
            <a:pPr lvl="1"/>
            <a:r>
              <a:rPr lang="en-US" dirty="0" smtClean="0"/>
              <a:t>Personalities and brands</a:t>
            </a:r>
          </a:p>
          <a:p>
            <a:pPr lvl="1"/>
            <a:r>
              <a:rPr lang="en-US" dirty="0" smtClean="0"/>
              <a:t>Connection</a:t>
            </a:r>
          </a:p>
          <a:p>
            <a:r>
              <a:rPr lang="en-US" dirty="0" smtClean="0"/>
              <a:t>How food bloggers fit into that social community</a:t>
            </a:r>
          </a:p>
          <a:p>
            <a:pPr lvl="1"/>
            <a:r>
              <a:rPr lang="en-US" dirty="0" smtClean="0"/>
              <a:t>Gatekeepers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Study: The Online Food Publisher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is the cookbook publisher of the future?</a:t>
            </a:r>
          </a:p>
          <a:p>
            <a:r>
              <a:rPr lang="en-US" dirty="0" smtClean="0"/>
              <a:t>How about this:</a:t>
            </a:r>
          </a:p>
          <a:p>
            <a:pPr lvl="1"/>
            <a:r>
              <a:rPr lang="en-US" dirty="0" smtClean="0"/>
              <a:t>Online </a:t>
            </a:r>
            <a:r>
              <a:rPr lang="en-US" dirty="0" smtClean="0"/>
              <a:t>publishing house</a:t>
            </a:r>
          </a:p>
          <a:p>
            <a:pPr lvl="1"/>
            <a:r>
              <a:rPr lang="en-US" dirty="0" smtClean="0"/>
              <a:t>Uses backlist of recipes to seed content across 5-6</a:t>
            </a:r>
            <a:r>
              <a:rPr lang="en-US" dirty="0" smtClean="0"/>
              <a:t> </a:t>
            </a:r>
            <a:r>
              <a:rPr lang="en-US" dirty="0" smtClean="0"/>
              <a:t>verticals, oriented around one major food site</a:t>
            </a:r>
            <a:endParaRPr lang="en-US" dirty="0" smtClean="0"/>
          </a:p>
          <a:p>
            <a:pPr lvl="2"/>
            <a:r>
              <a:rPr lang="en-US" dirty="0" smtClean="0"/>
              <a:t>Health, barbecue, cocktails, baking, etc</a:t>
            </a:r>
          </a:p>
          <a:p>
            <a:pPr lvl="1"/>
            <a:r>
              <a:rPr lang="en-US" dirty="0" smtClean="0"/>
              <a:t>Author acts as “editorial director / community manager” </a:t>
            </a:r>
          </a:p>
          <a:p>
            <a:pPr lvl="2"/>
            <a:r>
              <a:rPr lang="en-US" dirty="0" smtClean="0"/>
              <a:t>Curates content from other sites in their vertical, works with bloggers to bring in new content</a:t>
            </a:r>
          </a:p>
          <a:p>
            <a:pPr lvl="2"/>
            <a:r>
              <a:rPr lang="en-US" dirty="0" smtClean="0"/>
              <a:t>Other authors in publisher’s backlist participate on the site as well</a:t>
            </a:r>
          </a:p>
          <a:p>
            <a:pPr lvl="1"/>
            <a:r>
              <a:rPr lang="en-US" dirty="0" smtClean="0"/>
              <a:t>Each site is equipped for </a:t>
            </a:r>
            <a:r>
              <a:rPr lang="en-US" dirty="0" err="1" smtClean="0"/>
              <a:t>sharability</a:t>
            </a:r>
            <a:r>
              <a:rPr lang="en-US" dirty="0" smtClean="0"/>
              <a:t> of content, monetization via advertising, community store, and co-branded opportunities. </a:t>
            </a:r>
          </a:p>
          <a:p>
            <a:pPr lvl="1"/>
            <a:r>
              <a:rPr lang="en-US" dirty="0" smtClean="0"/>
              <a:t>Sells cookbooks from the </a:t>
            </a:r>
            <a:r>
              <a:rPr lang="en-US" dirty="0" smtClean="0"/>
              <a:t>publisher, but also other products </a:t>
            </a:r>
            <a:r>
              <a:rPr lang="en-US" smtClean="0"/>
              <a:t>as well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000" dirty="0" smtClean="0"/>
              <a:t>Questions?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607</Words>
  <Application>Microsoft Macintosh PowerPoint</Application>
  <PresentationFormat>On-screen Show (4:3)</PresentationFormat>
  <Paragraphs>86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Future of the Cookbook</vt:lpstr>
      <vt:lpstr>Today’s Panelists</vt:lpstr>
      <vt:lpstr>Why the “future of the cookbook?”</vt:lpstr>
      <vt:lpstr>Three Avenues of Exploration  </vt:lpstr>
      <vt:lpstr>Content Generation </vt:lpstr>
      <vt:lpstr>Monetization</vt:lpstr>
      <vt:lpstr>Social Engagement</vt:lpstr>
      <vt:lpstr>Case Study: The Online Food Publisher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the Cookbook</dc:title>
  <dc:creator>Adam Salomone</dc:creator>
  <cp:lastModifiedBy>Adam Salomone</cp:lastModifiedBy>
  <cp:revision>17</cp:revision>
  <dcterms:created xsi:type="dcterms:W3CDTF">2012-02-14T15:51:58Z</dcterms:created>
  <dcterms:modified xsi:type="dcterms:W3CDTF">2012-02-14T15:55:42Z</dcterms:modified>
</cp:coreProperties>
</file>